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3" r:id="rId1"/>
  </p:sldMasterIdLst>
  <p:sldIdLst>
    <p:sldId id="256" r:id="rId2"/>
    <p:sldId id="263" r:id="rId3"/>
    <p:sldId id="257" r:id="rId4"/>
    <p:sldId id="265" r:id="rId5"/>
    <p:sldId id="266" r:id="rId6"/>
    <p:sldId id="268" r:id="rId7"/>
    <p:sldId id="269" r:id="rId8"/>
    <p:sldId id="259" r:id="rId9"/>
    <p:sldId id="27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97D2-280E-4F94-937E-3B06F26B6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398B4-B47A-41EA-8178-C3C549FBD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D1C65-F18C-40C8-B049-982F139A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AF1AC-2C92-4F4F-B9B9-EC307379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37185-2154-4EA9-8899-DD4F5EF0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02A2-AFE6-4B12-8632-A0A0D632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8D927-39DF-4CFE-9B43-CC334C33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A5C72-D19F-4707-BAC9-3FD62D4C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38EE2-907C-46DB-B67B-1BE86BC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0F8F9-0A7B-469F-B99C-25B1F011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7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494BAB-546D-4744-B6BF-5D62F0B45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1A856-E467-4FDF-B7BA-9CC6D4E46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9486-94C1-4B6B-8418-B579DA2D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94C71-1812-4361-A30D-0BB406F6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04AB7-A46D-4B63-A3D2-D0A22882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3068-31E3-455A-B86D-86F896F1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1AD6-9742-4EE8-BF2F-1491CA58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B1DE4-B644-4659-852A-44FFAA065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DCBEF-A272-4A3B-B196-D530EA10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162BE-5D50-4D12-954D-2E5F9672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2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E29B-C3A8-4A33-B30C-DD658111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1939D-C987-4B76-BE17-347764271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AA269-939B-4E81-8829-CEDD0C3AC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51B48-D4C3-4261-8DF3-97C17A86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B0419-67C7-4AB3-B49E-DB747EBD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B051-F518-4672-A94C-B849B0F0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158D-A096-4C08-B04D-49BE27413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02C3C-7AEC-4B06-9FC0-D30D22012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3AAB9-8116-482D-BFD9-1AC4B65C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5019-C839-4172-AD92-01B0C010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C688B-1EE4-48E8-8F01-3571F911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1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F653-BE83-40D7-9479-E5EAC4F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647E-3272-4216-95FB-7FBF6F654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65684-53B7-48F3-829B-D92FB7475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365ED-8A03-48B6-8B15-7F3D6CBC6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ED03-36DE-498F-8146-1D654A596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839BA-1619-4AB7-92EB-372C9ECC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B768-761B-4DD8-9EB0-4AED40DD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03074-38BB-4E78-BD36-541B4D74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18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5D05-B0E3-485B-BE7C-9BEE04DE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F8250-F752-43F3-BC09-6DAE83ED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7FCB8-B2DD-4AAE-987E-3D27446A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CD904-EFA1-4372-93F2-CF376A0F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4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BD109-5DDE-4F67-B8DB-A74FCFA3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81C74-B600-4A61-9858-C79DF723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9A1C-0398-495F-BA24-1DB9F17D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353E-F6CD-4A42-8475-37DF2DAF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60E0-5A3D-4B07-A2BD-9562D86AB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B4352-F67C-478C-9C22-97E796A1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BE983-7159-4E7C-AC3B-DFA4FD7F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7B8AB-031B-4504-B61A-27DC936B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2217-A484-443C-9600-F5F362B9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69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F3EB-2956-4BEE-AF3E-1139D91A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845D1-E12F-409E-98CD-328115102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86A86-2339-49EB-A5A5-11AB9C98A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2A1B6-04A2-4F98-A296-9DA497AF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9CB92-CAFD-4ED1-B3E6-D07A1FED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79B65-47DA-418A-BF52-48524789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6F7A1-D72C-41A5-A215-1E4AB525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9DFD1-D158-4785-8966-1B0949E3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016D0-18DF-4CD2-AAF0-892F86102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5075F-3888-4CA7-B307-B5B807B48231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AAC1-F8B7-44C2-80AD-5BBD45EC7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73E91-5945-41F4-9BB1-292E1C6B4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43A5-6109-47CE-99D4-96300DB0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8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video" Target="../media/media2.mp4"/><Relationship Id="rId11" Type="http://schemas.openxmlformats.org/officeDocument/2006/relationships/image" Target="../media/image14.png"/><Relationship Id="rId5" Type="http://schemas.microsoft.com/office/2007/relationships/media" Target="../media/media2.mp4"/><Relationship Id="rId10" Type="http://schemas.openxmlformats.org/officeDocument/2006/relationships/image" Target="../media/image17.png"/><Relationship Id="rId4" Type="http://schemas.microsoft.com/office/2007/relationships/media" Target="../media/media5.mp4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mp4"/><Relationship Id="rId7" Type="http://schemas.openxmlformats.org/officeDocument/2006/relationships/image" Target="../media/image19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microsoft.com/office/2007/relationships/media" Target="../media/media8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E9D6AD-5F6C-465D-B367-657AF533545E}"/>
              </a:ext>
            </a:extLst>
          </p:cNvPr>
          <p:cNvSpPr txBox="1"/>
          <p:nvPr/>
        </p:nvSpPr>
        <p:spPr>
          <a:xfrm>
            <a:off x="3867985" y="5885583"/>
            <a:ext cx="44560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NTU SCSE Final Year Project: </a:t>
            </a:r>
            <a:r>
              <a:rPr lang="en-US" sz="16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SCSE18-0105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By KHIEW JIAN BIN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Supervised by Assoc Prof Alexei Sourin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AA0DE-CA1B-45B3-A5E6-09D4E1CF59E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27295" r="6666" b="26303"/>
          <a:stretch/>
        </p:blipFill>
        <p:spPr bwMode="auto">
          <a:xfrm>
            <a:off x="3524407" y="184317"/>
            <a:ext cx="5374005" cy="20262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D2B8C8-F1CD-4781-B7A7-DE227595258C}"/>
              </a:ext>
            </a:extLst>
          </p:cNvPr>
          <p:cNvSpPr/>
          <p:nvPr/>
        </p:nvSpPr>
        <p:spPr>
          <a:xfrm>
            <a:off x="2323258" y="2694930"/>
            <a:ext cx="7776489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Displaying curves and surfaces in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C7A00BE-D06B-4AE9-B25A-13A2EA3A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31" y="3719754"/>
            <a:ext cx="1864931" cy="6775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5788E2-2EBF-4AE0-9977-7179E1ACCA48}"/>
              </a:ext>
            </a:extLst>
          </p:cNvPr>
          <p:cNvSpPr/>
          <p:nvPr/>
        </p:nvSpPr>
        <p:spPr>
          <a:xfrm>
            <a:off x="5927041" y="3775532"/>
            <a:ext cx="2084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3D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9172894"/>
      </p:ext>
    </p:extLst>
  </p:cSld>
  <p:clrMapOvr>
    <a:masterClrMapping/>
  </p:clrMapOvr>
  <p:transition spd="med" advClick="0" advTm="42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44AD-EC84-4A3C-9200-24C6F015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AB2A86-B983-40A5-88D3-8C3A80B0C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501"/>
            <a:ext cx="10515600" cy="408146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Thanks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Nanyang Technological University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School of Computer Science and Engineering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User Study Participants</a:t>
            </a:r>
          </a:p>
        </p:txBody>
      </p:sp>
    </p:spTree>
    <p:extLst>
      <p:ext uri="{BB962C8B-B14F-4D97-AF65-F5344CB8AC3E}">
        <p14:creationId xmlns:p14="http://schemas.microsoft.com/office/powerpoint/2010/main" val="4024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4DFF902-DEA7-4018-80D2-954735B280E3}"/>
              </a:ext>
            </a:extLst>
          </p:cNvPr>
          <p:cNvGrpSpPr/>
          <p:nvPr/>
        </p:nvGrpSpPr>
        <p:grpSpPr>
          <a:xfrm>
            <a:off x="838200" y="3284537"/>
            <a:ext cx="10515600" cy="3063875"/>
            <a:chOff x="838200" y="365125"/>
            <a:chExt cx="10515600" cy="3063875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DD1A757-F4EB-41E7-8F8E-F495E8DEEC5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Proposed software </a:t>
              </a: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61C24485-4E8A-400D-BEE4-F1D1C4514BB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825625"/>
              <a:ext cx="10515600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Unity 3D engine</a:t>
              </a:r>
            </a:p>
            <a:p>
              <a:endParaRPr lang="en-US" dirty="0"/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3E56FD-2E1A-4E7C-AEFE-47D342D876F4}"/>
              </a:ext>
            </a:extLst>
          </p:cNvPr>
          <p:cNvGrpSpPr/>
          <p:nvPr/>
        </p:nvGrpSpPr>
        <p:grpSpPr>
          <a:xfrm>
            <a:off x="838199" y="365125"/>
            <a:ext cx="11134725" cy="3063875"/>
            <a:chOff x="838200" y="365125"/>
            <a:chExt cx="10515600" cy="3063875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75CD9F6-8F6D-4DD4-870F-41BD6CE9321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 objective 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3A8A482-443C-47C7-AC92-751632DA848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825625"/>
              <a:ext cx="10515600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Investigate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a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software that can replace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NTU’s 3D visualization software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FVRML</a:t>
              </a:r>
            </a:p>
            <a:p>
              <a:pPr marL="0" indent="0">
                <a:buNone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To: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Display curves, surfaces and solid objects using parametric and implicit functions.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Give an intuitive UI and ease the process of editing and executing the functions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endParaRPr lang="en-US" dirty="0"/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386549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18" descr="Image result for green tick">
            <a:extLst>
              <a:ext uri="{FF2B5EF4-FFF2-40B4-BE49-F238E27FC236}">
                <a16:creationId xmlns:a16="http://schemas.microsoft.com/office/drawing/2014/main" id="{1E430828-600D-41D7-BC8C-50C63BD0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348" y="4542917"/>
            <a:ext cx="1221747" cy="68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3FD061-79BF-43E8-8BB8-AF43ABABDC34}"/>
              </a:ext>
            </a:extLst>
          </p:cNvPr>
          <p:cNvSpPr/>
          <p:nvPr/>
        </p:nvSpPr>
        <p:spPr>
          <a:xfrm>
            <a:off x="2776275" y="2694930"/>
            <a:ext cx="6870472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Visualize Shapes: The old way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4CB41F-1E5E-47A9-96CB-C96E727FAF7C}"/>
              </a:ext>
            </a:extLst>
          </p:cNvPr>
          <p:cNvGrpSpPr/>
          <p:nvPr/>
        </p:nvGrpSpPr>
        <p:grpSpPr>
          <a:xfrm>
            <a:off x="1359482" y="2791064"/>
            <a:ext cx="1029765" cy="1429875"/>
            <a:chOff x="805638" y="2855296"/>
            <a:chExt cx="1029765" cy="142987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549173-D694-46C4-BBDF-CB8991FDC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38" y="2855296"/>
              <a:ext cx="1029765" cy="1029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68EA68-C7F0-4C56-84F8-6320B308B617}"/>
                </a:ext>
              </a:extLst>
            </p:cNvPr>
            <p:cNvSpPr txBox="1"/>
            <p:nvPr/>
          </p:nvSpPr>
          <p:spPr>
            <a:xfrm>
              <a:off x="805638" y="3885061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Box.wrl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E7E68B6-3CA3-48DD-8EF2-19FA967700AF}"/>
              </a:ext>
            </a:extLst>
          </p:cNvPr>
          <p:cNvSpPr/>
          <p:nvPr/>
        </p:nvSpPr>
        <p:spPr>
          <a:xfrm>
            <a:off x="251575" y="1942798"/>
            <a:ext cx="2592377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1. Open file</a:t>
            </a:r>
          </a:p>
        </p:txBody>
      </p:sp>
      <p:pic>
        <p:nvPicPr>
          <p:cNvPr id="1026" name="Picture 2" descr="Image result for cursor windows aero link">
            <a:extLst>
              <a:ext uri="{FF2B5EF4-FFF2-40B4-BE49-F238E27FC236}">
                <a16:creationId xmlns:a16="http://schemas.microsoft.com/office/drawing/2014/main" id="{DB738C2F-D284-46F0-A699-FC9ADC0D7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7" t="16319" r="38547" b="51849"/>
          <a:stretch/>
        </p:blipFill>
        <p:spPr bwMode="auto">
          <a:xfrm>
            <a:off x="2843952" y="1902610"/>
            <a:ext cx="577517" cy="6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92B522F-4625-4103-B1F9-962192D574B1}"/>
              </a:ext>
            </a:extLst>
          </p:cNvPr>
          <p:cNvSpPr/>
          <p:nvPr/>
        </p:nvSpPr>
        <p:spPr>
          <a:xfrm>
            <a:off x="4902403" y="1266000"/>
            <a:ext cx="2387193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2. Edit file</a:t>
            </a:r>
          </a:p>
        </p:txBody>
      </p:sp>
      <p:pic>
        <p:nvPicPr>
          <p:cNvPr id="9" name="vfrml">
            <a:hlinkClick r:id="" action="ppaction://media"/>
            <a:extLst>
              <a:ext uri="{FF2B5EF4-FFF2-40B4-BE49-F238E27FC236}">
                <a16:creationId xmlns:a16="http://schemas.microsoft.com/office/drawing/2014/main" id="{56263C68-71A3-4743-825A-6B32613A9A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3"/>
                </p14:media>
              </p:ext>
            </p:extLst>
          </p:nvPr>
        </p:nvPicPr>
        <p:blipFill rotWithShape="1">
          <a:blip r:embed="rId7"/>
          <a:srcRect l="-32484" t="2052" r="54128" b="6730"/>
          <a:stretch>
            <a:fillRect/>
          </a:stretch>
        </p:blipFill>
        <p:spPr>
          <a:xfrm>
            <a:off x="501833" y="1746901"/>
            <a:ext cx="7891398" cy="436511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C362E00-F857-45E4-8BDD-7AC275D54F3C}"/>
              </a:ext>
            </a:extLst>
          </p:cNvPr>
          <p:cNvSpPr/>
          <p:nvPr/>
        </p:nvSpPr>
        <p:spPr>
          <a:xfrm>
            <a:off x="8662893" y="390514"/>
            <a:ext cx="2967479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3. Run using?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2DDA8E-245C-4C69-8E6F-BBB0D973FA3A}"/>
              </a:ext>
            </a:extLst>
          </p:cNvPr>
          <p:cNvGrpSpPr/>
          <p:nvPr/>
        </p:nvGrpSpPr>
        <p:grpSpPr>
          <a:xfrm>
            <a:off x="6850345" y="3136142"/>
            <a:ext cx="1029765" cy="1429875"/>
            <a:chOff x="805638" y="2855296"/>
            <a:chExt cx="1029765" cy="142987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E7B8B9-65E8-48C0-A1EA-2B2EC299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38" y="2855296"/>
              <a:ext cx="1029765" cy="102976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2EEF3E-ADF1-4E42-AFFC-AE3C5469BE4E}"/>
                </a:ext>
              </a:extLst>
            </p:cNvPr>
            <p:cNvSpPr txBox="1"/>
            <p:nvPr/>
          </p:nvSpPr>
          <p:spPr>
            <a:xfrm>
              <a:off x="805638" y="3885061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Box.wrl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30" name="Picture 6" descr="Image result for android phone">
            <a:extLst>
              <a:ext uri="{FF2B5EF4-FFF2-40B4-BE49-F238E27FC236}">
                <a16:creationId xmlns:a16="http://schemas.microsoft.com/office/drawing/2014/main" id="{861EB24C-EB8F-4B79-887D-A3DE2CE7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927" y="2453116"/>
            <a:ext cx="873509" cy="171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ndows 10">
            <a:extLst>
              <a:ext uri="{FF2B5EF4-FFF2-40B4-BE49-F238E27FC236}">
                <a16:creationId xmlns:a16="http://schemas.microsoft.com/office/drawing/2014/main" id="{5C049F42-6448-43C3-8C9B-D459D5069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5" t="27801" r="14706" b="27932"/>
          <a:stretch/>
        </p:blipFill>
        <p:spPr bwMode="auto">
          <a:xfrm>
            <a:off x="8175330" y="5275025"/>
            <a:ext cx="1945629" cy="6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ac book">
            <a:extLst>
              <a:ext uri="{FF2B5EF4-FFF2-40B4-BE49-F238E27FC236}">
                <a16:creationId xmlns:a16="http://schemas.microsoft.com/office/drawing/2014/main" id="{38F89A94-05E2-49CF-9BA3-3E08F4BF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048" y="1207055"/>
            <a:ext cx="2280116" cy="11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firefox">
            <a:extLst>
              <a:ext uri="{FF2B5EF4-FFF2-40B4-BE49-F238E27FC236}">
                <a16:creationId xmlns:a16="http://schemas.microsoft.com/office/drawing/2014/main" id="{45AC7F87-C47C-4DC1-8D60-89D59B63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789" y="5699786"/>
            <a:ext cx="824459" cy="82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internet explorer">
            <a:extLst>
              <a:ext uri="{FF2B5EF4-FFF2-40B4-BE49-F238E27FC236}">
                <a16:creationId xmlns:a16="http://schemas.microsoft.com/office/drawing/2014/main" id="{7A57D4AB-E0E1-4FBE-BBA1-5DC6F9A4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789" y="4878017"/>
            <a:ext cx="767378" cy="7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D05A1-5726-4FA6-A802-736E64FBCD5A}"/>
              </a:ext>
            </a:extLst>
          </p:cNvPr>
          <p:cNvSpPr txBox="1"/>
          <p:nvPr/>
        </p:nvSpPr>
        <p:spPr>
          <a:xfrm>
            <a:off x="10274785" y="5257344"/>
            <a:ext cx="527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DE13B36-5145-4D54-970C-61298080BE5E}"/>
              </a:ext>
            </a:extLst>
          </p:cNvPr>
          <p:cNvCxnSpPr>
            <a:cxnSpLocks/>
          </p:cNvCxnSpPr>
          <p:nvPr/>
        </p:nvCxnSpPr>
        <p:spPr>
          <a:xfrm flipV="1">
            <a:off x="7793525" y="1667143"/>
            <a:ext cx="2240250" cy="1970197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924AA09-5E06-452A-94D2-C478E0BDF3C5}"/>
              </a:ext>
            </a:extLst>
          </p:cNvPr>
          <p:cNvSpPr/>
          <p:nvPr/>
        </p:nvSpPr>
        <p:spPr>
          <a:xfrm>
            <a:off x="9699213" y="1358061"/>
            <a:ext cx="1026243" cy="39860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280511-0E80-420D-82DB-12C96220533A}"/>
              </a:ext>
            </a:extLst>
          </p:cNvPr>
          <p:cNvCxnSpPr>
            <a:cxnSpLocks/>
          </p:cNvCxnSpPr>
          <p:nvPr/>
        </p:nvCxnSpPr>
        <p:spPr>
          <a:xfrm flipH="1">
            <a:off x="9883785" y="1266000"/>
            <a:ext cx="657101" cy="6571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BA518C3-2B00-45A7-87D2-A2486B360A98}"/>
              </a:ext>
            </a:extLst>
          </p:cNvPr>
          <p:cNvCxnSpPr>
            <a:cxnSpLocks/>
          </p:cNvCxnSpPr>
          <p:nvPr/>
        </p:nvCxnSpPr>
        <p:spPr>
          <a:xfrm>
            <a:off x="9883785" y="1266000"/>
            <a:ext cx="657101" cy="6571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C93D82-1AD8-43A8-BABF-3041D3475107}"/>
              </a:ext>
            </a:extLst>
          </p:cNvPr>
          <p:cNvCxnSpPr>
            <a:cxnSpLocks/>
          </p:cNvCxnSpPr>
          <p:nvPr/>
        </p:nvCxnSpPr>
        <p:spPr>
          <a:xfrm flipH="1">
            <a:off x="10735350" y="2307328"/>
            <a:ext cx="657101" cy="6571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C2D8BF-447A-4F66-B3ED-5E7B224DA98E}"/>
              </a:ext>
            </a:extLst>
          </p:cNvPr>
          <p:cNvCxnSpPr>
            <a:cxnSpLocks/>
          </p:cNvCxnSpPr>
          <p:nvPr/>
        </p:nvCxnSpPr>
        <p:spPr>
          <a:xfrm>
            <a:off x="10735350" y="2307328"/>
            <a:ext cx="657101" cy="6571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CCC74C-5971-4A94-8FE7-E36A63F5E605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880110" y="2831610"/>
            <a:ext cx="2855240" cy="81941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18BCBB-F93F-44CC-89F9-25F4C1DDE02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880110" y="3651025"/>
            <a:ext cx="2083040" cy="1539832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5EB9AA9-0ADA-451E-B8AA-C2C05DAF74DF}"/>
              </a:ext>
            </a:extLst>
          </p:cNvPr>
          <p:cNvSpPr/>
          <p:nvPr/>
        </p:nvSpPr>
        <p:spPr>
          <a:xfrm>
            <a:off x="972410" y="1878530"/>
            <a:ext cx="10333766" cy="3766866"/>
          </a:xfrm>
          <a:prstGeom prst="rect">
            <a:avLst/>
          </a:prstGeom>
          <a:solidFill>
            <a:schemeClr val="bg1">
              <a:lumMod val="7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many steps and restrictions!!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A2445C-B752-47FC-8337-635EB330C992}"/>
              </a:ext>
            </a:extLst>
          </p:cNvPr>
          <p:cNvSpPr/>
          <p:nvPr/>
        </p:nvSpPr>
        <p:spPr>
          <a:xfrm>
            <a:off x="10501340" y="2472374"/>
            <a:ext cx="1026243" cy="39860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 </a:t>
            </a:r>
          </a:p>
        </p:txBody>
      </p:sp>
    </p:spTree>
    <p:extLst>
      <p:ext uri="{BB962C8B-B14F-4D97-AF65-F5344CB8AC3E}">
        <p14:creationId xmlns:p14="http://schemas.microsoft.com/office/powerpoint/2010/main" val="861058307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54167E-6 3.33333E-6 L -0.22395 -0.3805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1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51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51"/>
                            </p:stCondLst>
                            <p:childTnLst>
                              <p:par>
                                <p:cTn id="24" presetID="5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2.22222E-6 C 0.01354 0.02453 0.00899 0.06736 0.01133 0.10069 C 0.00807 0.13009 0.01159 0.16528 0.00352 0.19328 C -0.00443 0.22037 -0.03555 0.25879 -0.04167 0.27546 C -0.05872 0.29791 -0.08307 0.2868 -0.0957 0.31273 " pathEditMode="relative" rAng="0" ptsTypes="AAAAA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451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51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51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985"/>
                            </p:stCondLst>
                            <p:childTnLst>
                              <p:par>
                                <p:cTn id="40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485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485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235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735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985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235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985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235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485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735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6985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735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235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8735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9235"/>
                            </p:stCondLst>
                            <p:childTnLst>
                              <p:par>
                                <p:cTn id="131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7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5" grpId="0" build="allAtOnce"/>
      <p:bldP spid="2" grpId="0" animBg="1"/>
      <p:bldP spid="1048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85EE88C-B378-4C2F-8282-8D7E82D45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81" y="2751409"/>
            <a:ext cx="1864931" cy="677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11F63-27AC-43EB-84AC-6617E2D4E4F4}"/>
              </a:ext>
            </a:extLst>
          </p:cNvPr>
          <p:cNvSpPr/>
          <p:nvPr/>
        </p:nvSpPr>
        <p:spPr>
          <a:xfrm>
            <a:off x="2160727" y="2694930"/>
            <a:ext cx="8101578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Visualize Shapes: The      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DEE928-2685-47A8-BD36-A40EC36CAA76}"/>
              </a:ext>
            </a:extLst>
          </p:cNvPr>
          <p:cNvSpPr/>
          <p:nvPr/>
        </p:nvSpPr>
        <p:spPr>
          <a:xfrm>
            <a:off x="9159158" y="2694930"/>
            <a:ext cx="1056700" cy="675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451C2-2A6D-4CC2-99B5-155239E2981B}"/>
              </a:ext>
            </a:extLst>
          </p:cNvPr>
          <p:cNvSpPr/>
          <p:nvPr/>
        </p:nvSpPr>
        <p:spPr>
          <a:xfrm>
            <a:off x="4345073" y="1057427"/>
            <a:ext cx="2730235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 1. Run Unity</a:t>
            </a:r>
          </a:p>
        </p:txBody>
      </p:sp>
      <p:pic>
        <p:nvPicPr>
          <p:cNvPr id="15" name="Picture 2" descr="Image result for cursor windows aero link">
            <a:extLst>
              <a:ext uri="{FF2B5EF4-FFF2-40B4-BE49-F238E27FC236}">
                <a16:creationId xmlns:a16="http://schemas.microsoft.com/office/drawing/2014/main" id="{5CBB494B-33F9-46C9-B8C4-FE5C3CC4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7" t="16319" r="38547" b="51849"/>
          <a:stretch/>
        </p:blipFill>
        <p:spPr bwMode="auto">
          <a:xfrm>
            <a:off x="6959022" y="994681"/>
            <a:ext cx="577517" cy="6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B8878-F930-446E-A0EE-D09DE1CC26EC}"/>
              </a:ext>
            </a:extLst>
          </p:cNvPr>
          <p:cNvGrpSpPr/>
          <p:nvPr/>
        </p:nvGrpSpPr>
        <p:grpSpPr>
          <a:xfrm>
            <a:off x="5429120" y="3090204"/>
            <a:ext cx="1078372" cy="887361"/>
            <a:chOff x="5333870" y="3358646"/>
            <a:chExt cx="1078372" cy="887361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85354C99-DE88-4A1E-B930-4E453616A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095"/>
            <a:stretch/>
          </p:blipFill>
          <p:spPr>
            <a:xfrm>
              <a:off x="5545511" y="3358646"/>
              <a:ext cx="666005" cy="606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0544DC-14BF-40C5-BF41-2ADF5061A819}"/>
                </a:ext>
              </a:extLst>
            </p:cNvPr>
            <p:cNvSpPr txBox="1"/>
            <p:nvPr/>
          </p:nvSpPr>
          <p:spPr>
            <a:xfrm>
              <a:off x="5333870" y="3876675"/>
              <a:ext cx="1078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Unity.exe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7B96363-770F-47F7-9C57-8A6CDC89A3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" b="3158"/>
          <a:stretch/>
        </p:blipFill>
        <p:spPr>
          <a:xfrm>
            <a:off x="1458199" y="1770533"/>
            <a:ext cx="9275602" cy="4913598"/>
          </a:xfrm>
          <a:prstGeom prst="rect">
            <a:avLst/>
          </a:prstGeom>
        </p:spPr>
      </p:pic>
      <p:pic>
        <p:nvPicPr>
          <p:cNvPr id="3" name="unity2xopening">
            <a:hlinkClick r:id="" action="ppaction://media"/>
            <a:extLst>
              <a:ext uri="{FF2B5EF4-FFF2-40B4-BE49-F238E27FC236}">
                <a16:creationId xmlns:a16="http://schemas.microsoft.com/office/drawing/2014/main" id="{AC9B2F3C-ECC3-41B5-ACAC-E2BDFA857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265" b="2850"/>
          <a:stretch/>
        </p:blipFill>
        <p:spPr>
          <a:xfrm>
            <a:off x="1458196" y="1785775"/>
            <a:ext cx="9275601" cy="4898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88E3AD-AFA4-4EB6-9F4E-FFD2B75B1073}"/>
              </a:ext>
            </a:extLst>
          </p:cNvPr>
          <p:cNvSpPr/>
          <p:nvPr/>
        </p:nvSpPr>
        <p:spPr>
          <a:xfrm>
            <a:off x="6507492" y="4919240"/>
            <a:ext cx="3437681" cy="554013"/>
          </a:xfrm>
          <a:prstGeom prst="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2. Edit and Run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7500B7-26C7-404D-AE96-5594052C1998}"/>
              </a:ext>
            </a:extLst>
          </p:cNvPr>
          <p:cNvSpPr/>
          <p:nvPr/>
        </p:nvSpPr>
        <p:spPr>
          <a:xfrm>
            <a:off x="1352085" y="1878530"/>
            <a:ext cx="9574416" cy="3766866"/>
          </a:xfrm>
          <a:prstGeom prst="rect">
            <a:avLst/>
          </a:prstGeom>
          <a:solidFill>
            <a:schemeClr val="bg1">
              <a:lumMod val="75000"/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Simplified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470949"/>
      </p:ext>
    </p:extLst>
  </p:cSld>
  <p:clrMapOvr>
    <a:masterClrMapping/>
  </p:clrMapOvr>
  <p:transition spd="slow" advClick="0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1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2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33333E-6 3.33333E-6 L -0.17786 -0.3833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191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1819 -0.3879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-193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08333E-7 3.33333E-6 L -0.18268 -0.384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-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2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2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2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10104 0.39074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2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2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2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4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797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47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 build="allAtOnce"/>
      <p:bldP spid="8" grpId="0" build="allAtOnce"/>
      <p:bldP spid="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823A43-4DA3-49B3-9667-ED9A46D3620E}"/>
              </a:ext>
            </a:extLst>
          </p:cNvPr>
          <p:cNvSpPr txBox="1">
            <a:spLocks/>
          </p:cNvSpPr>
          <p:nvPr/>
        </p:nvSpPr>
        <p:spPr>
          <a:xfrm>
            <a:off x="1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Edit, Run and Visualize All In one Screen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FD37A-CFC1-4D04-B87B-4D98B6FBB923}"/>
              </a:ext>
            </a:extLst>
          </p:cNvPr>
          <p:cNvSpPr txBox="1"/>
          <p:nvPr/>
        </p:nvSpPr>
        <p:spPr>
          <a:xfrm>
            <a:off x="8692588" y="1967696"/>
            <a:ext cx="211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Solids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0D0E6-FF14-48C1-934D-ABBA5011AB22}"/>
              </a:ext>
            </a:extLst>
          </p:cNvPr>
          <p:cNvSpPr txBox="1"/>
          <p:nvPr/>
        </p:nvSpPr>
        <p:spPr>
          <a:xfrm>
            <a:off x="4958305" y="1967696"/>
            <a:ext cx="2275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CF6C6-52FE-4702-AF3E-143AF0B636E8}"/>
              </a:ext>
            </a:extLst>
          </p:cNvPr>
          <p:cNvSpPr txBox="1"/>
          <p:nvPr/>
        </p:nvSpPr>
        <p:spPr>
          <a:xfrm>
            <a:off x="1381245" y="1967696"/>
            <a:ext cx="211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Curves</a:t>
            </a:r>
          </a:p>
        </p:txBody>
      </p:sp>
      <p:pic>
        <p:nvPicPr>
          <p:cNvPr id="16" name="circlecurve2">
            <a:hlinkClick r:id="" action="ppaction://media"/>
            <a:extLst>
              <a:ext uri="{FF2B5EF4-FFF2-40B4-BE49-F238E27FC236}">
                <a16:creationId xmlns:a16="http://schemas.microsoft.com/office/drawing/2014/main" id="{356BA66C-345C-483B-BBF2-3BA86B3F7F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7" end="3455"/>
                </p14:media>
              </p:ext>
            </p:extLst>
          </p:nvPr>
        </p:nvPicPr>
        <p:blipFill rotWithShape="1">
          <a:blip r:embed="rId8"/>
          <a:srcRect l="30884" t="9621" r="33094" b="12877"/>
          <a:stretch>
            <a:fillRect/>
          </a:stretch>
        </p:blipFill>
        <p:spPr>
          <a:xfrm>
            <a:off x="851644" y="2647385"/>
            <a:ext cx="3177367" cy="38454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circle surface">
            <a:hlinkClick r:id="" action="ppaction://media"/>
            <a:extLst>
              <a:ext uri="{FF2B5EF4-FFF2-40B4-BE49-F238E27FC236}">
                <a16:creationId xmlns:a16="http://schemas.microsoft.com/office/drawing/2014/main" id="{6F2F6CED-C1C2-4AEF-ACE7-F39C869D7C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725" end="1108"/>
                </p14:media>
              </p:ext>
            </p:extLst>
          </p:nvPr>
        </p:nvPicPr>
        <p:blipFill rotWithShape="1">
          <a:blip r:embed="rId9"/>
          <a:srcRect l="31032" t="18010" r="39139" b="20040"/>
          <a:stretch>
            <a:fillRect/>
          </a:stretch>
        </p:blipFill>
        <p:spPr>
          <a:xfrm>
            <a:off x="4450080" y="2647385"/>
            <a:ext cx="3291840" cy="38454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sphereanimate">
            <a:hlinkClick r:id="" action="ppaction://media"/>
            <a:extLst>
              <a:ext uri="{FF2B5EF4-FFF2-40B4-BE49-F238E27FC236}">
                <a16:creationId xmlns:a16="http://schemas.microsoft.com/office/drawing/2014/main" id="{A05B8B2B-9D6E-4179-AD03-A80BB1D7A3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970" end="1648"/>
                </p14:media>
              </p:ext>
            </p:extLst>
          </p:nvPr>
        </p:nvPicPr>
        <p:blipFill rotWithShape="1">
          <a:blip r:embed="rId10"/>
          <a:srcRect l="33246" t="22644" r="40504" b="21354"/>
          <a:stretch/>
        </p:blipFill>
        <p:spPr>
          <a:xfrm>
            <a:off x="8162989" y="2647385"/>
            <a:ext cx="3200400" cy="38404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unity2xopening" hidden="1">
            <a:hlinkClick r:id="" action="ppaction://media"/>
            <a:extLst>
              <a:ext uri="{FF2B5EF4-FFF2-40B4-BE49-F238E27FC236}">
                <a16:creationId xmlns:a16="http://schemas.microsoft.com/office/drawing/2014/main" id="{AB90EAAF-B4D5-4A71-807A-07FAFD5489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t="74756" b="2459"/>
          <a:stretch/>
        </p:blipFill>
        <p:spPr>
          <a:xfrm>
            <a:off x="959617" y="1847157"/>
            <a:ext cx="9851138" cy="12624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F7AD7B-CC9D-4040-822B-1EE4DF9DB3AC}"/>
              </a:ext>
            </a:extLst>
          </p:cNvPr>
          <p:cNvSpPr txBox="1"/>
          <p:nvPr/>
        </p:nvSpPr>
        <p:spPr>
          <a:xfrm>
            <a:off x="3404147" y="1266221"/>
            <a:ext cx="538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</a:p>
        </p:txBody>
      </p:sp>
    </p:spTree>
    <p:extLst>
      <p:ext uri="{BB962C8B-B14F-4D97-AF65-F5344CB8AC3E}">
        <p14:creationId xmlns:p14="http://schemas.microsoft.com/office/powerpoint/2010/main" val="84842393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1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0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46"/>
                            </p:stCondLst>
                            <p:childTnLst>
                              <p:par>
                                <p:cTn id="17" presetID="42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246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697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197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90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102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852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9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819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319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9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7" grpId="0"/>
      <p:bldP spid="1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1923FD-1139-4CF9-B67C-0E3AE4A79CA7}"/>
              </a:ext>
            </a:extLst>
          </p:cNvPr>
          <p:cNvSpPr txBox="1">
            <a:spLocks/>
          </p:cNvSpPr>
          <p:nvPr/>
        </p:nvSpPr>
        <p:spPr>
          <a:xfrm>
            <a:off x="1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Edit, Run and Visualize All In one 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B6718-8786-4A42-BDD2-87BFE7CBA739}"/>
              </a:ext>
            </a:extLst>
          </p:cNvPr>
          <p:cNvSpPr txBox="1"/>
          <p:nvPr/>
        </p:nvSpPr>
        <p:spPr>
          <a:xfrm>
            <a:off x="3404147" y="1266221"/>
            <a:ext cx="5383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Implicit and More</a:t>
            </a:r>
          </a:p>
        </p:txBody>
      </p:sp>
      <p:pic>
        <p:nvPicPr>
          <p:cNvPr id="6" name="implicit wireframe">
            <a:hlinkClick r:id="" action="ppaction://media"/>
            <a:extLst>
              <a:ext uri="{FF2B5EF4-FFF2-40B4-BE49-F238E27FC236}">
                <a16:creationId xmlns:a16="http://schemas.microsoft.com/office/drawing/2014/main" id="{B1F50432-B977-47B5-B6C6-FDC0419C3D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1" end="439"/>
                </p14:media>
              </p:ext>
            </p:extLst>
          </p:nvPr>
        </p:nvPicPr>
        <p:blipFill rotWithShape="1">
          <a:blip r:embed="rId6"/>
          <a:srcRect l="30725" t="10000" r="31025" b="11332"/>
          <a:stretch>
            <a:fillRect/>
          </a:stretch>
        </p:blipFill>
        <p:spPr>
          <a:xfrm>
            <a:off x="4558290" y="2663825"/>
            <a:ext cx="3309857" cy="3829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plicitcolor">
            <a:hlinkClick r:id="" action="ppaction://media"/>
            <a:extLst>
              <a:ext uri="{FF2B5EF4-FFF2-40B4-BE49-F238E27FC236}">
                <a16:creationId xmlns:a16="http://schemas.microsoft.com/office/drawing/2014/main" id="{E7F92F16-D67A-4D6E-90CD-F7448FDDC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05"/>
                </p14:media>
              </p:ext>
            </p:extLst>
          </p:nvPr>
        </p:nvPicPr>
        <p:blipFill rotWithShape="1">
          <a:blip r:embed="rId7"/>
          <a:srcRect l="30875" t="10666" r="30875" b="10666"/>
          <a:stretch>
            <a:fillRect/>
          </a:stretch>
        </p:blipFill>
        <p:spPr>
          <a:xfrm>
            <a:off x="8559252" y="2663825"/>
            <a:ext cx="3309857" cy="3829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plicitnormal">
            <a:hlinkClick r:id="" action="ppaction://media"/>
            <a:extLst>
              <a:ext uri="{FF2B5EF4-FFF2-40B4-BE49-F238E27FC236}">
                <a16:creationId xmlns:a16="http://schemas.microsoft.com/office/drawing/2014/main" id="{A36D9C9B-2614-4E3D-BC34-B215377F1D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444" end="150"/>
                </p14:media>
              </p:ext>
            </p:extLst>
          </p:nvPr>
        </p:nvPicPr>
        <p:blipFill rotWithShape="1">
          <a:blip r:embed="rId8"/>
          <a:srcRect l="30709" t="10011" r="31041" b="11320"/>
          <a:stretch/>
        </p:blipFill>
        <p:spPr>
          <a:xfrm>
            <a:off x="556798" y="2663825"/>
            <a:ext cx="3309857" cy="3829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7D0980-B616-4543-917B-D44EB72B3C08}"/>
              </a:ext>
            </a:extLst>
          </p:cNvPr>
          <p:cNvSpPr txBox="1"/>
          <p:nvPr/>
        </p:nvSpPr>
        <p:spPr>
          <a:xfrm>
            <a:off x="8787852" y="1938294"/>
            <a:ext cx="370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RGB Cube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DDFC7-892E-4BDA-B17B-23B14EB07AC8}"/>
              </a:ext>
            </a:extLst>
          </p:cNvPr>
          <p:cNvSpPr txBox="1"/>
          <p:nvPr/>
        </p:nvSpPr>
        <p:spPr>
          <a:xfrm>
            <a:off x="4862096" y="1967696"/>
            <a:ext cx="370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658D5-3CE7-4139-9EDD-B913E4DC0A76}"/>
              </a:ext>
            </a:extLst>
          </p:cNvPr>
          <p:cNvSpPr txBox="1"/>
          <p:nvPr/>
        </p:nvSpPr>
        <p:spPr>
          <a:xfrm>
            <a:off x="428014" y="1967696"/>
            <a:ext cx="370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Sphere To Cube</a:t>
            </a:r>
          </a:p>
        </p:txBody>
      </p:sp>
    </p:spTree>
    <p:extLst>
      <p:ext uri="{BB962C8B-B14F-4D97-AF65-F5344CB8AC3E}">
        <p14:creationId xmlns:p14="http://schemas.microsoft.com/office/powerpoint/2010/main" val="122694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9000">
        <p159:morph option="byObject"/>
      </p:transition>
    </mc:Choice>
    <mc:Fallback xmlns="">
      <p:transition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1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7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7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71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21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C334-2C7B-48F0-B25F-7EFE66FE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Supported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5C427-6499-4EDC-BEEE-A50359685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Runs on Windows, MacOS, IOS and Android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file manager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Save &amp; Load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Programming style edit format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 user variable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parameter variable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Undo and Redo editing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859"/>
      </p:ext>
    </p:extLst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9939462-526C-4DC2-8166-81AE9996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Study &amp; Tests</a:t>
            </a:r>
          </a:p>
        </p:txBody>
      </p:sp>
      <p:pic>
        <p:nvPicPr>
          <p:cNvPr id="5" name="user testing">
            <a:hlinkClick r:id="" action="ppaction://media"/>
            <a:extLst>
              <a:ext uri="{FF2B5EF4-FFF2-40B4-BE49-F238E27FC236}">
                <a16:creationId xmlns:a16="http://schemas.microsoft.com/office/drawing/2014/main" id="{A2052B7C-5AAF-4FA9-98A0-AAF7DF2D8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1579761"/>
            <a:ext cx="8734425" cy="491311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7618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">
        <p14:reveal/>
      </p:transition>
    </mc:Choice>
    <mc:Fallback xmlns="">
      <p:transition spd="slow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E87A98-4E06-4ABE-94AE-10C057C5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0CD42F-E204-41B0-B4AF-979AC80B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Unity 3D is able to display curves and surfaces using parametric and implicit functions though the use of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flexible UI.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new software can be considered as a successor of NTU’s 3D visualization software FVRML.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35264"/>
      </p:ext>
    </p:extLst>
  </p:cSld>
  <p:clrMapOvr>
    <a:masterClrMapping/>
  </p:clrMapOvr>
  <p:transition spd="med" advClick="0" advTm="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Words>254</Words>
  <Application>Microsoft Office PowerPoint</Application>
  <PresentationFormat>Widescreen</PresentationFormat>
  <Paragraphs>56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Supported Features</vt:lpstr>
      <vt:lpstr>User Study &amp; Tests</vt:lpstr>
      <vt:lpstr>Conclusion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65</cp:revision>
  <dcterms:created xsi:type="dcterms:W3CDTF">2019-04-03T07:00:36Z</dcterms:created>
  <dcterms:modified xsi:type="dcterms:W3CDTF">2019-04-04T05:08:44Z</dcterms:modified>
</cp:coreProperties>
</file>